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28D8E">
              <a:alpha val="20000"/>
            </a:srgbClr>
          </a:solidFill>
        </a:fill>
      </a:tcStyle>
    </a:band2H>
    <a:firstCo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381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381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lastRow>
    <a:fir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381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E5E1C5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solidFill>
                <a:srgbClr val="44444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AB0B5">
              <a:alpha val="1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44444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ADBD7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949E9F"/>
              </a:solidFill>
              <a:prstDash val="solid"/>
              <a:miter lim="400000"/>
            </a:ln>
          </a:left>
          <a:right>
            <a:ln w="12700" cap="flat">
              <a:solidFill>
                <a:srgbClr val="949E9F"/>
              </a:solidFill>
              <a:prstDash val="solid"/>
              <a:miter lim="400000"/>
            </a:ln>
          </a:right>
          <a:top>
            <a:ln w="12700" cap="flat">
              <a:solidFill>
                <a:srgbClr val="949E9F"/>
              </a:solidFill>
              <a:prstDash val="solid"/>
              <a:miter lim="400000"/>
            </a:ln>
          </a:top>
          <a:bottom>
            <a:ln w="12700" cap="flat">
              <a:solidFill>
                <a:srgbClr val="949E9F"/>
              </a:solidFill>
              <a:prstDash val="solid"/>
              <a:miter lim="400000"/>
            </a:ln>
          </a:bottom>
          <a:insideH>
            <a:ln w="12700" cap="flat">
              <a:solidFill>
                <a:srgbClr val="949E9F"/>
              </a:solidFill>
              <a:prstDash val="solid"/>
              <a:miter lim="400000"/>
            </a:ln>
          </a:insideH>
          <a:insideV>
            <a:ln w="12700" cap="flat">
              <a:solidFill>
                <a:srgbClr val="949E9F"/>
              </a:solidFill>
              <a:prstDash val="solid"/>
              <a:miter lim="400000"/>
            </a:ln>
          </a:insideV>
        </a:tcBdr>
        <a:fill>
          <a:solidFill>
            <a:srgbClr val="E2E0D9"/>
          </a:solidFill>
        </a:fill>
      </a:tcStyle>
    </a:wholeTbl>
    <a:band2H>
      <a:tcTxStyle/>
      <a:tcStyle>
        <a:tcBdr/>
        <a:fill>
          <a:solidFill>
            <a:srgbClr val="EFECE5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6D5D4B"/>
              </a:solidFill>
              <a:prstDash val="solid"/>
              <a:miter lim="400000"/>
            </a:ln>
          </a:left>
          <a:right>
            <a:ln w="12700" cap="flat">
              <a:solidFill>
                <a:srgbClr val="6D5D4B"/>
              </a:solidFill>
              <a:prstDash val="solid"/>
              <a:miter lim="400000"/>
            </a:ln>
          </a:right>
          <a:top>
            <a:ln w="254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6D5D4B"/>
              </a:solidFill>
              <a:prstDash val="solid"/>
              <a:miter lim="400000"/>
            </a:ln>
          </a:insideH>
          <a:insideV>
            <a:ln w="12700" cap="flat">
              <a:solidFill>
                <a:srgbClr val="6D5D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52922"/>
              </a:solidFill>
              <a:prstDash val="solid"/>
              <a:miter lim="400000"/>
            </a:ln>
          </a:left>
          <a:right>
            <a:ln w="12700" cap="flat">
              <a:solidFill>
                <a:srgbClr val="352922"/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3">
              <a:alpha val="38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39393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A5A8A3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CCDCB">
              <a:alpha val="21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3939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60" d="100"/>
          <a:sy n="60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019300" y="3429000"/>
            <a:ext cx="20955000" cy="4102100"/>
          </a:xfrm>
          <a:prstGeom prst="rect">
            <a:avLst/>
          </a:prstGeom>
        </p:spPr>
        <p:txBody>
          <a:bodyPr anchor="b"/>
          <a:lstStyle>
            <a:lvl1pPr>
              <a:defRPr cap="all" spc="319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19300" y="7518400"/>
            <a:ext cx="209550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 spc="200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 spc="200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 spc="200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 spc="200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 spc="200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"/>
          <p:cNvSpPr>
            <a:spLocks noGrp="1"/>
          </p:cNvSpPr>
          <p:nvPr>
            <p:ph type="pic" idx="21"/>
          </p:nvPr>
        </p:nvSpPr>
        <p:spPr>
          <a:xfrm>
            <a:off x="611458" y="-906627"/>
            <a:ext cx="22606597" cy="1473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Image"/>
          <p:cNvSpPr>
            <a:spLocks noGrp="1"/>
          </p:cNvSpPr>
          <p:nvPr>
            <p:ph type="pic" idx="22"/>
          </p:nvPr>
        </p:nvSpPr>
        <p:spPr>
          <a:xfrm>
            <a:off x="751558" y="-758563"/>
            <a:ext cx="22203409" cy="1446925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>
            <a:spLocks noGrp="1"/>
          </p:cNvSpPr>
          <p:nvPr>
            <p:ph type="pic" idx="21"/>
          </p:nvPr>
        </p:nvSpPr>
        <p:spPr>
          <a:xfrm>
            <a:off x="1894636" y="925160"/>
            <a:ext cx="21212638" cy="138236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Image"/>
          <p:cNvSpPr>
            <a:spLocks noGrp="1"/>
          </p:cNvSpPr>
          <p:nvPr>
            <p:ph type="pic" sz="half" idx="22"/>
          </p:nvPr>
        </p:nvSpPr>
        <p:spPr>
          <a:xfrm>
            <a:off x="11546603" y="-229489"/>
            <a:ext cx="11838431" cy="771473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Image"/>
          <p:cNvSpPr>
            <a:spLocks noGrp="1"/>
          </p:cNvSpPr>
          <p:nvPr>
            <p:ph type="pic" idx="23"/>
          </p:nvPr>
        </p:nvSpPr>
        <p:spPr>
          <a:xfrm>
            <a:off x="1601469" y="1266508"/>
            <a:ext cx="16989992" cy="110718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74900" y="8953500"/>
            <a:ext cx="19621500" cy="736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4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74900" y="55308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800"/>
            </a:lvl1pPr>
          </a:lstStyle>
          <a:p>
            <a:r>
              <a:t>“Type a quote here.”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"/>
          <p:cNvSpPr>
            <a:spLocks noGrp="1"/>
          </p:cNvSpPr>
          <p:nvPr>
            <p:ph type="pic" idx="21"/>
          </p:nvPr>
        </p:nvSpPr>
        <p:spPr>
          <a:xfrm>
            <a:off x="-1067601" y="-2616200"/>
            <a:ext cx="27665345" cy="180286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3012055" y="-1422648"/>
            <a:ext cx="18708909" cy="1219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019300" y="9105900"/>
            <a:ext cx="20955000" cy="2349500"/>
          </a:xfrm>
          <a:prstGeom prst="rect">
            <a:avLst/>
          </a:prstGeom>
        </p:spPr>
        <p:txBody>
          <a:bodyPr anchor="b"/>
          <a:lstStyle>
            <a:lvl1pPr>
              <a:defRPr cap="all" spc="319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19300" y="11480800"/>
            <a:ext cx="20955000" cy="184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 spc="200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 spc="200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 spc="200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 spc="200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 spc="200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019300" y="4800600"/>
            <a:ext cx="20955000" cy="4102100"/>
          </a:xfrm>
          <a:prstGeom prst="rect">
            <a:avLst/>
          </a:prstGeom>
        </p:spPr>
        <p:txBody>
          <a:bodyPr/>
          <a:lstStyle>
            <a:lvl1pPr>
              <a:defRPr cap="all" spc="319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12077064" y="-1117735"/>
            <a:ext cx="22736901" cy="148169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714500" y="1651000"/>
            <a:ext cx="9880600" cy="5499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14500" y="7315200"/>
            <a:ext cx="9880600" cy="474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12594589" y="940886"/>
            <a:ext cx="20229006" cy="13182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27200" y="3810000"/>
            <a:ext cx="9601200" cy="8470900"/>
          </a:xfrm>
          <a:prstGeom prst="rect">
            <a:avLst/>
          </a:prstGeom>
        </p:spPr>
        <p:txBody>
          <a:bodyPr/>
          <a:lstStyle>
            <a:lvl1pPr marL="495300" indent="-495300">
              <a:defRPr sz="4600"/>
            </a:lvl1pPr>
            <a:lvl2pPr marL="990600" indent="-495300">
              <a:defRPr sz="4600"/>
            </a:lvl2pPr>
            <a:lvl3pPr marL="1485900" indent="-495300">
              <a:defRPr sz="4600"/>
            </a:lvl3pPr>
            <a:lvl4pPr marL="1981200" indent="-495300">
              <a:defRPr sz="4600"/>
            </a:lvl4pPr>
            <a:lvl5pPr marL="2476500" indent="-495300"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714500" y="965200"/>
            <a:ext cx="20955000" cy="11785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1643849" y="-1906357"/>
            <a:ext cx="21149127" cy="137822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05000" y="10121900"/>
            <a:ext cx="9766300" cy="9271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  <a:lvl2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2pPr>
            <a:lvl3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3pPr>
            <a:lvl4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4pPr>
            <a:lvl5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14500" y="444500"/>
            <a:ext cx="20955000" cy="250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14500" y="3822700"/>
            <a:ext cx="20955000" cy="892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6100" y="1284605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34343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sz="5600" b="0" i="0" u="none" strike="noStrike" cap="none" spc="0" baseline="0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" descr="Image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214643" y="1877218"/>
            <a:ext cx="12560642" cy="7112001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38" name="Oral Histories, Memory, and the teaching of WWii"/>
          <p:cNvSpPr txBox="1">
            <a:spLocks noGrp="1"/>
          </p:cNvSpPr>
          <p:nvPr>
            <p:ph type="title"/>
          </p:nvPr>
        </p:nvSpPr>
        <p:spPr>
          <a:xfrm>
            <a:off x="2017464" y="9399253"/>
            <a:ext cx="20955001" cy="2349501"/>
          </a:xfrm>
          <a:prstGeom prst="rect">
            <a:avLst/>
          </a:prstGeom>
        </p:spPr>
        <p:txBody>
          <a:bodyPr/>
          <a:lstStyle>
            <a:lvl1pPr defTabSz="792479">
              <a:defRPr sz="7679" spc="307">
                <a:effectLst>
                  <a:outerShdw blurRad="24384" dist="24384" dir="162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Oral Histories, Memory, and the teaching of WWii</a:t>
            </a:r>
          </a:p>
        </p:txBody>
      </p:sp>
      <p:sp>
        <p:nvSpPr>
          <p:cNvPr id="139" name="Dr. Kristen D. Burton, The National WWII Museum"/>
          <p:cNvSpPr txBox="1">
            <a:spLocks noGrp="1"/>
          </p:cNvSpPr>
          <p:nvPr>
            <p:ph type="body" sz="quarter" idx="1"/>
          </p:nvPr>
        </p:nvSpPr>
        <p:spPr>
          <a:xfrm>
            <a:off x="2019300" y="12241337"/>
            <a:ext cx="20955000" cy="1080964"/>
          </a:xfrm>
          <a:prstGeom prst="rect">
            <a:avLst/>
          </a:prstGeom>
        </p:spPr>
        <p:txBody>
          <a:bodyPr/>
          <a:lstStyle/>
          <a:p>
            <a:r>
              <a:t>Dr. Kristen D. Burton, The National WWII Museum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 descr="Image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484100" y="4661892"/>
            <a:ext cx="10198100" cy="7033816"/>
          </a:xfrm>
          <a:prstGeom prst="rect">
            <a:avLst/>
          </a:prstGeom>
        </p:spPr>
      </p:pic>
      <p:sp>
        <p:nvSpPr>
          <p:cNvPr id="142" name="Oral Histories at The National WWII Muse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Oral Histories at The National WWII Museum</a:t>
            </a:r>
          </a:p>
        </p:txBody>
      </p:sp>
      <p:sp>
        <p:nvSpPr>
          <p:cNvPr id="143" name="The Museum houses over 250,000 artifacts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Museum houses over 250,000 artifacts. </a:t>
            </a:r>
          </a:p>
          <a:p>
            <a:r>
              <a:t>Over 9,000 personal accounts, including ~7,000 oral histories. </a:t>
            </a:r>
          </a:p>
          <a:p>
            <a:pPr lvl="1"/>
            <a:r>
              <a:t>Began with a collection of 150.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aching with Oral Histo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Teaching with Oral Histories</a:t>
            </a:r>
          </a:p>
        </p:txBody>
      </p:sp>
      <p:sp>
        <p:nvSpPr>
          <p:cNvPr id="146" name="A different kind of primary source; bringing history to life with an individual voic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549148" indent="-549148" defTabSz="775969">
              <a:spcBef>
                <a:spcPts val="4900"/>
              </a:spcBef>
              <a:defRPr sz="5264"/>
            </a:pPr>
            <a:r>
              <a:t>A different kind of primary source; bringing history to life with an individual voice. </a:t>
            </a:r>
          </a:p>
          <a:p>
            <a:pPr marL="1098296" lvl="1" indent="-549148" defTabSz="775969">
              <a:spcBef>
                <a:spcPts val="4900"/>
              </a:spcBef>
              <a:defRPr sz="5264"/>
            </a:pPr>
            <a:r>
              <a:t>Helps to humanize the past. Reminds students that people are at the heart of all historical events. Oral histories allow students to see these events through an individual’s perspective. </a:t>
            </a:r>
          </a:p>
          <a:p>
            <a:pPr marL="549148" indent="-549148" defTabSz="775969">
              <a:spcBef>
                <a:spcPts val="4900"/>
              </a:spcBef>
              <a:defRPr sz="5264"/>
            </a:pPr>
            <a:r>
              <a:t>Opens discussions about how perspectives can shape understanding of historical narratives. </a:t>
            </a:r>
          </a:p>
          <a:p>
            <a:pPr marL="549148" indent="-549148" defTabSz="775969">
              <a:spcBef>
                <a:spcPts val="4900"/>
              </a:spcBef>
              <a:defRPr sz="5264"/>
            </a:pPr>
            <a:r>
              <a:t>Reinforces the importance of critical thinking. Dealing with memories vs. documented sources.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–Christopher Hill"/>
          <p:cNvSpPr txBox="1">
            <a:spLocks noGrp="1"/>
          </p:cNvSpPr>
          <p:nvPr>
            <p:ph type="body" idx="21"/>
          </p:nvPr>
        </p:nvSpPr>
        <p:spPr>
          <a:xfrm>
            <a:off x="2381249" y="9178925"/>
            <a:ext cx="19621501" cy="736601"/>
          </a:xfrm>
          <a:prstGeom prst="rect">
            <a:avLst/>
          </a:prstGeom>
        </p:spPr>
        <p:txBody>
          <a:bodyPr/>
          <a:lstStyle/>
          <a:p>
            <a:r>
              <a:t>–Christopher Hill</a:t>
            </a:r>
          </a:p>
        </p:txBody>
      </p:sp>
      <p:sp>
        <p:nvSpPr>
          <p:cNvPr id="149" name="&quot;History has to be rewritten in every generation, because although the past does not change the present does; each generation asks new questions of the past, and finds new areas of sympathy as it re-lives different aspects of the experiences of its prede"/>
          <p:cNvSpPr txBox="1">
            <a:spLocks noGrp="1"/>
          </p:cNvSpPr>
          <p:nvPr>
            <p:ph type="body" idx="22"/>
          </p:nvPr>
        </p:nvSpPr>
        <p:spPr>
          <a:xfrm>
            <a:off x="2381249" y="3800474"/>
            <a:ext cx="19621501" cy="485140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6000" i="1"/>
            </a:lvl1pPr>
          </a:lstStyle>
          <a:p>
            <a:r>
              <a:t>"History has to be rewritten in every generation, because although the past does not change the present does; each generation asks new questions of the past, and finds new areas of sympathy as it re-lives different aspects of the experiences of its predecessors."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0-11-02 at 11.37.03 AM.png" descr="Screen Shot 2020-11-02 at 11.37.03 AM.pn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t="938" b="938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711999" y="3299724"/>
            <a:ext cx="7554892" cy="10006277"/>
          </a:xfrm>
          <a:prstGeom prst="rect">
            <a:avLst/>
          </a:prstGeom>
        </p:spPr>
      </p:pic>
      <p:sp>
        <p:nvSpPr>
          <p:cNvPr id="154" name="History &amp; Mem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History &amp; Memory</a:t>
            </a:r>
          </a:p>
        </p:txBody>
      </p:sp>
      <p:sp>
        <p:nvSpPr>
          <p:cNvPr id="155" name="Give students first-person perspective to life during the largest and most devastating conflict in world history.…"/>
          <p:cNvSpPr txBox="1">
            <a:spLocks noGrp="1"/>
          </p:cNvSpPr>
          <p:nvPr>
            <p:ph type="body" sz="half" idx="1"/>
          </p:nvPr>
        </p:nvSpPr>
        <p:spPr>
          <a:xfrm>
            <a:off x="2663246" y="4067412"/>
            <a:ext cx="9601201" cy="84709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85394" indent="-485394" defTabSz="808990">
              <a:spcBef>
                <a:spcPts val="5100"/>
              </a:spcBef>
              <a:defRPr sz="4508"/>
            </a:pPr>
            <a:r>
              <a:rPr dirty="0"/>
              <a:t>Give</a:t>
            </a:r>
            <a:r>
              <a:rPr lang="en-US" dirty="0"/>
              <a:t>s</a:t>
            </a:r>
            <a:r>
              <a:rPr dirty="0"/>
              <a:t> students first-person perspective to life during the largest and most devastating conflict in world history. </a:t>
            </a:r>
          </a:p>
          <a:p>
            <a:pPr marL="485394" indent="-485394" defTabSz="808990">
              <a:spcBef>
                <a:spcPts val="5100"/>
              </a:spcBef>
              <a:defRPr sz="4508"/>
            </a:pPr>
            <a:r>
              <a:rPr dirty="0"/>
              <a:t>Can offer supplementary material to current lectures, or can serve as separate primary sources for student analysis. </a:t>
            </a:r>
          </a:p>
          <a:p>
            <a:pPr marL="485394" indent="-485394" defTabSz="808990">
              <a:spcBef>
                <a:spcPts val="5100"/>
              </a:spcBef>
              <a:defRPr sz="4508"/>
            </a:pPr>
            <a:r>
              <a:t>Offer</a:t>
            </a:r>
            <a:r>
              <a:rPr lang="en-US"/>
              <a:t>s</a:t>
            </a:r>
            <a:r>
              <a:t> </a:t>
            </a:r>
            <a:r>
              <a:rPr dirty="0"/>
              <a:t>students the opportunity to assess whether an oral history supports or changes broader historical narratives.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hotoPortfolio">
  <a:themeElements>
    <a:clrScheme name="PhotoPortfolio">
      <a:dk1>
        <a:srgbClr val="72675A"/>
      </a:dk1>
      <a:lt1>
        <a:srgbClr val="184472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381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hotoPortfolio">
  <a:themeElements>
    <a:clrScheme name="PhotoPortfolio">
      <a:dk1>
        <a:srgbClr val="000000"/>
      </a:dk1>
      <a:lt1>
        <a:srgbClr val="FFFFFF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381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Macintosh PowerPoint</Application>
  <PresentationFormat>Custom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Baskerville</vt:lpstr>
      <vt:lpstr>Bradley Hand ITC TT-Bold</vt:lpstr>
      <vt:lpstr>Cochin</vt:lpstr>
      <vt:lpstr>Helvetica Neue</vt:lpstr>
      <vt:lpstr>PhotoPortfolio</vt:lpstr>
      <vt:lpstr>Oral Histories, Memory, and the teaching of WWii</vt:lpstr>
      <vt:lpstr>Oral Histories at The National WWII Museum</vt:lpstr>
      <vt:lpstr>Teaching with Oral Histories</vt:lpstr>
      <vt:lpstr>PowerPoint Presentation</vt:lpstr>
      <vt:lpstr>PowerPoint Presentation</vt:lpstr>
      <vt:lpstr>History &amp; Memory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Oral Histories, Memory, and the teaching of WWii</dc:title>
  <cp:lastModifiedBy>Kristen Burton</cp:lastModifiedBy>
  <cp:revision>2</cp:revision>
  <dcterms:modified xsi:type="dcterms:W3CDTF">2020-11-02T19:11:18Z</dcterms:modified>
</cp:coreProperties>
</file>